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945600" cy="25603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457" autoAdjust="0"/>
  </p:normalViewPr>
  <p:slideViewPr>
    <p:cSldViewPr snapToGrid="0">
      <p:cViewPr>
        <p:scale>
          <a:sx n="16" d="100"/>
          <a:sy n="16" d="100"/>
        </p:scale>
        <p:origin x="2100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5920" y="4190155"/>
            <a:ext cx="18653760" cy="8913707"/>
          </a:xfrm>
        </p:spPr>
        <p:txBody>
          <a:bodyPr anchor="b"/>
          <a:lstStyle>
            <a:lvl1pPr algn="ctr"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13447609"/>
            <a:ext cx="16459200" cy="6181511"/>
          </a:xfrm>
        </p:spPr>
        <p:txBody>
          <a:bodyPr/>
          <a:lstStyle>
            <a:lvl1pPr marL="0" indent="0" algn="ctr">
              <a:buNone/>
              <a:defRPr sz="5760"/>
            </a:lvl1pPr>
            <a:lvl2pPr marL="1097280" indent="0" algn="ctr">
              <a:buNone/>
              <a:defRPr sz="4800"/>
            </a:lvl2pPr>
            <a:lvl3pPr marL="2194560" indent="0" algn="ctr">
              <a:buNone/>
              <a:defRPr sz="4320"/>
            </a:lvl3pPr>
            <a:lvl4pPr marL="3291840" indent="0" algn="ctr">
              <a:buNone/>
              <a:defRPr sz="3840"/>
            </a:lvl4pPr>
            <a:lvl5pPr marL="4389120" indent="0" algn="ctr">
              <a:buNone/>
              <a:defRPr sz="3840"/>
            </a:lvl5pPr>
            <a:lvl6pPr marL="5486400" indent="0" algn="ctr">
              <a:buNone/>
              <a:defRPr sz="3840"/>
            </a:lvl6pPr>
            <a:lvl7pPr marL="6583680" indent="0" algn="ctr">
              <a:buNone/>
              <a:defRPr sz="3840"/>
            </a:lvl7pPr>
            <a:lvl8pPr marL="7680960" indent="0" algn="ctr">
              <a:buNone/>
              <a:defRPr sz="3840"/>
            </a:lvl8pPr>
            <a:lvl9pPr marL="8778240" indent="0" algn="ctr">
              <a:buNone/>
              <a:defRPr sz="3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0439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3310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704821" y="1363133"/>
            <a:ext cx="4732020" cy="216975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1363133"/>
            <a:ext cx="13921740" cy="216975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5452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7423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7331" y="6383028"/>
            <a:ext cx="18928080" cy="10650218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7331" y="17134001"/>
            <a:ext cx="18928080" cy="5600698"/>
          </a:xfrm>
        </p:spPr>
        <p:txBody>
          <a:bodyPr/>
          <a:lstStyle>
            <a:lvl1pPr marL="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1pPr>
            <a:lvl2pPr marL="1097280" indent="0">
              <a:buNone/>
              <a:defRPr sz="4800">
                <a:solidFill>
                  <a:schemeClr val="tx1">
                    <a:tint val="82000"/>
                  </a:schemeClr>
                </a:solidFill>
              </a:defRPr>
            </a:lvl2pPr>
            <a:lvl3pPr marL="2194560" indent="0">
              <a:buNone/>
              <a:defRPr sz="4320">
                <a:solidFill>
                  <a:schemeClr val="tx1">
                    <a:tint val="82000"/>
                  </a:schemeClr>
                </a:solidFill>
              </a:defRPr>
            </a:lvl3pPr>
            <a:lvl4pPr marL="329184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4pPr>
            <a:lvl5pPr marL="438912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5pPr>
            <a:lvl6pPr marL="548640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6pPr>
            <a:lvl7pPr marL="658368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7pPr>
            <a:lvl8pPr marL="768096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8pPr>
            <a:lvl9pPr marL="8778240" indent="0">
              <a:buNone/>
              <a:defRPr sz="38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5725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0" y="6815667"/>
            <a:ext cx="9326880" cy="162449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09960" y="6815667"/>
            <a:ext cx="9326880" cy="162449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231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8" y="1363139"/>
            <a:ext cx="18928080" cy="49487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21" y="6276342"/>
            <a:ext cx="9284016" cy="307593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21" y="9352280"/>
            <a:ext cx="9284016" cy="13755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109961" y="6276342"/>
            <a:ext cx="9329738" cy="3075938"/>
          </a:xfrm>
        </p:spPr>
        <p:txBody>
          <a:bodyPr anchor="b"/>
          <a:lstStyle>
            <a:lvl1pPr marL="0" indent="0">
              <a:buNone/>
              <a:defRPr sz="5760" b="1"/>
            </a:lvl1pPr>
            <a:lvl2pPr marL="1097280" indent="0">
              <a:buNone/>
              <a:defRPr sz="4800" b="1"/>
            </a:lvl2pPr>
            <a:lvl3pPr marL="2194560" indent="0">
              <a:buNone/>
              <a:defRPr sz="4320" b="1"/>
            </a:lvl3pPr>
            <a:lvl4pPr marL="3291840" indent="0">
              <a:buNone/>
              <a:defRPr sz="3840" b="1"/>
            </a:lvl4pPr>
            <a:lvl5pPr marL="4389120" indent="0">
              <a:buNone/>
              <a:defRPr sz="3840" b="1"/>
            </a:lvl5pPr>
            <a:lvl6pPr marL="5486400" indent="0">
              <a:buNone/>
              <a:defRPr sz="3840" b="1"/>
            </a:lvl6pPr>
            <a:lvl7pPr marL="6583680" indent="0">
              <a:buNone/>
              <a:defRPr sz="3840" b="1"/>
            </a:lvl7pPr>
            <a:lvl8pPr marL="7680960" indent="0">
              <a:buNone/>
              <a:defRPr sz="3840" b="1"/>
            </a:lvl8pPr>
            <a:lvl9pPr marL="8778240" indent="0">
              <a:buNone/>
              <a:defRPr sz="38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109961" y="9352280"/>
            <a:ext cx="9329738" cy="137557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464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3634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3425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1706880"/>
            <a:ext cx="7078027" cy="597408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9738" y="3686392"/>
            <a:ext cx="11109960" cy="18194867"/>
          </a:xfrm>
        </p:spPr>
        <p:txBody>
          <a:bodyPr/>
          <a:lstStyle>
            <a:lvl1pPr>
              <a:defRPr sz="7680"/>
            </a:lvl1pPr>
            <a:lvl2pPr>
              <a:defRPr sz="6720"/>
            </a:lvl2pPr>
            <a:lvl3pPr>
              <a:defRPr sz="5760"/>
            </a:lvl3pPr>
            <a:lvl4pPr>
              <a:defRPr sz="4800"/>
            </a:lvl4pPr>
            <a:lvl5pPr>
              <a:defRPr sz="4800"/>
            </a:lvl5pPr>
            <a:lvl6pPr>
              <a:defRPr sz="4800"/>
            </a:lvl6pPr>
            <a:lvl7pPr>
              <a:defRPr sz="4800"/>
            </a:lvl7pPr>
            <a:lvl8pPr>
              <a:defRPr sz="4800"/>
            </a:lvl8pPr>
            <a:lvl9pPr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7680960"/>
            <a:ext cx="7078027" cy="14229929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435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19" y="1706880"/>
            <a:ext cx="7078027" cy="5974080"/>
          </a:xfrm>
        </p:spPr>
        <p:txBody>
          <a:bodyPr anchor="b"/>
          <a:lstStyle>
            <a:lvl1pPr>
              <a:defRPr sz="7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29738" y="3686392"/>
            <a:ext cx="11109960" cy="18194867"/>
          </a:xfrm>
        </p:spPr>
        <p:txBody>
          <a:bodyPr anchor="t"/>
          <a:lstStyle>
            <a:lvl1pPr marL="0" indent="0">
              <a:buNone/>
              <a:defRPr sz="7680"/>
            </a:lvl1pPr>
            <a:lvl2pPr marL="1097280" indent="0">
              <a:buNone/>
              <a:defRPr sz="6720"/>
            </a:lvl2pPr>
            <a:lvl3pPr marL="2194560" indent="0">
              <a:buNone/>
              <a:defRPr sz="5760"/>
            </a:lvl3pPr>
            <a:lvl4pPr marL="3291840" indent="0">
              <a:buNone/>
              <a:defRPr sz="4800"/>
            </a:lvl4pPr>
            <a:lvl5pPr marL="4389120" indent="0">
              <a:buNone/>
              <a:defRPr sz="4800"/>
            </a:lvl5pPr>
            <a:lvl6pPr marL="5486400" indent="0">
              <a:buNone/>
              <a:defRPr sz="4800"/>
            </a:lvl6pPr>
            <a:lvl7pPr marL="6583680" indent="0">
              <a:buNone/>
              <a:defRPr sz="4800"/>
            </a:lvl7pPr>
            <a:lvl8pPr marL="7680960" indent="0">
              <a:buNone/>
              <a:defRPr sz="4800"/>
            </a:lvl8pPr>
            <a:lvl9pPr marL="8778240" indent="0">
              <a:buNone/>
              <a:defRPr sz="4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19" y="7680960"/>
            <a:ext cx="7078027" cy="14229929"/>
          </a:xfrm>
        </p:spPr>
        <p:txBody>
          <a:bodyPr/>
          <a:lstStyle>
            <a:lvl1pPr marL="0" indent="0">
              <a:buNone/>
              <a:defRPr sz="3840"/>
            </a:lvl1pPr>
            <a:lvl2pPr marL="1097280" indent="0">
              <a:buNone/>
              <a:defRPr sz="3360"/>
            </a:lvl2pPr>
            <a:lvl3pPr marL="2194560" indent="0">
              <a:buNone/>
              <a:defRPr sz="2880"/>
            </a:lvl3pPr>
            <a:lvl4pPr marL="3291840" indent="0">
              <a:buNone/>
              <a:defRPr sz="2400"/>
            </a:lvl4pPr>
            <a:lvl5pPr marL="4389120" indent="0">
              <a:buNone/>
              <a:defRPr sz="2400"/>
            </a:lvl5pPr>
            <a:lvl6pPr marL="5486400" indent="0">
              <a:buNone/>
              <a:defRPr sz="2400"/>
            </a:lvl6pPr>
            <a:lvl7pPr marL="6583680" indent="0">
              <a:buNone/>
              <a:defRPr sz="2400"/>
            </a:lvl7pPr>
            <a:lvl8pPr marL="7680960" indent="0">
              <a:buNone/>
              <a:defRPr sz="2400"/>
            </a:lvl8pPr>
            <a:lvl9pPr marL="8778240" indent="0">
              <a:buNone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7677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363139"/>
            <a:ext cx="18928080" cy="4948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6815667"/>
            <a:ext cx="18928080" cy="1624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23730379"/>
            <a:ext cx="493776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C3983B-38B3-4C39-9A71-D8917580C607}" type="datetimeFigureOut">
              <a:rPr lang="en-IN" smtClean="0"/>
              <a:t>02-10-2025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69480" y="23730379"/>
            <a:ext cx="740664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99080" y="23730379"/>
            <a:ext cx="493776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F0E54A-6E33-4624-A6FE-2A07084E25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1788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94560" rtl="0" eaLnBrk="1" latinLnBrk="0" hangingPunct="1">
        <a:lnSpc>
          <a:spcPct val="90000"/>
        </a:lnSpc>
        <a:spcBef>
          <a:spcPct val="0"/>
        </a:spcBef>
        <a:buNone/>
        <a:defRPr sz="105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8640" indent="-548640" algn="l" defTabSz="219456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8404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93776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603504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822960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9326880" indent="-548640" algn="l" defTabSz="219456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1pPr>
      <a:lvl2pPr marL="10972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3pPr>
      <a:lvl4pPr marL="32918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4pPr>
      <a:lvl5pPr marL="438912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5pPr>
      <a:lvl6pPr marL="548640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6pPr>
      <a:lvl7pPr marL="658368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7pPr>
      <a:lvl8pPr marL="768096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8pPr>
      <a:lvl9pPr marL="8778240" algn="l" defTabSz="2194560" rtl="0" eaLnBrk="1" latinLnBrk="0" hangingPunct="1">
        <a:defRPr sz="4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86F1126-DFE9-E18F-A5F8-7AD6F16F715E}"/>
              </a:ext>
            </a:extLst>
          </p:cNvPr>
          <p:cNvSpPr txBox="1"/>
          <p:nvPr/>
        </p:nvSpPr>
        <p:spPr>
          <a:xfrm>
            <a:off x="5403573" y="447476"/>
            <a:ext cx="109728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Firmware Extraction Using JTAG and UART</a:t>
            </a:r>
            <a:endParaRPr lang="en-IN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B169E3-298C-60D9-3FF6-0BCCD9C3EB98}"/>
              </a:ext>
            </a:extLst>
          </p:cNvPr>
          <p:cNvSpPr txBox="1"/>
          <p:nvPr/>
        </p:nvSpPr>
        <p:spPr>
          <a:xfrm>
            <a:off x="215584" y="2401219"/>
            <a:ext cx="9289299" cy="130189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 devices rely on firmware that controls boot, hardware drivers, and network services. Because firmware is stored in non-volatile memory and updated infrequently, vulnerabilities can persist long after deployment. 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presents a practical, reproducible methodology to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 firmware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hardware debug interfaces (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JTAG/UART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and—when JTAG is unavailable—an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 fallback with Bus Pirate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document pin discovery, connection stability (SRST without TRST), safe dumping procedures, and integrity verification. 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workflow yields a raw binary image suitable for analysis and lays groundwork for auditing embedded device security.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Problem.</a:t>
            </a:r>
          </a:p>
          <a:p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Many embedded devices ship with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outdated libraries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hardcoded credentials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infrequent security updates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Debug interfaces are often undocumented, leaving vulnerabilities hidden for years.</a:t>
            </a:r>
          </a:p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Objectives.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and verify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JTAG/UART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pins on the target device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 a complete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flash image (.bin)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validate integrity (checksum)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 a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stable configuration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(low JTAG speed, SRST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 an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 fallback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Bus Pirate +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flashrom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checks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(default creds, exposed services, outdated components)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39D7D0-766E-1A06-6019-1CB21D9DA5F1}"/>
              </a:ext>
            </a:extLst>
          </p:cNvPr>
          <p:cNvSpPr txBox="1"/>
          <p:nvPr/>
        </p:nvSpPr>
        <p:spPr>
          <a:xfrm>
            <a:off x="15612156" y="5318665"/>
            <a:ext cx="5730271" cy="91409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Extraction outcome.: Stable connection using SRST, successful CPU detection, and complete dump (2 MB). Two consecutive reads produced matching SHA-256 checksums, confirming integrity.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Quick triage of image.: strings/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hexdump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revealed configuration and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scripts; evidence of legacy services (e.g., telnet) and older crypto libs (version checks pending). The binary is now ready for deeper, tool-based auditing (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Binwalk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Ghidra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or emulation (QEMU) as future work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Picture 11">
            <a:extLst>
              <a:ext uri="{FF2B5EF4-FFF2-40B4-BE49-F238E27FC236}">
                <a16:creationId xmlns:a16="http://schemas.microsoft.com/office/drawing/2014/main" id="{ACFB56C8-1125-856D-803C-CCF97B77D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1049" y="23626368"/>
            <a:ext cx="2736665" cy="1567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9D44905-4DF7-9157-00AA-A436EA0D4EAF}"/>
              </a:ext>
            </a:extLst>
          </p:cNvPr>
          <p:cNvSpPr txBox="1"/>
          <p:nvPr/>
        </p:nvSpPr>
        <p:spPr>
          <a:xfrm>
            <a:off x="1067976" y="1086532"/>
            <a:ext cx="19321668" cy="138499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Prudhvi Raj Dasari</a:t>
            </a:r>
          </a:p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Department of Computer Science &amp; Information Systems</a:t>
            </a:r>
          </a:p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University of North Carolina Wilmington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A circuit board with wires connected to it&#10;&#10;AI-generated content may be incorrect.">
            <a:extLst>
              <a:ext uri="{FF2B5EF4-FFF2-40B4-BE49-F238E27FC236}">
                <a16:creationId xmlns:a16="http://schemas.microsoft.com/office/drawing/2014/main" id="{52B0B8BC-9F25-6815-91CB-D5A739DD8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4147" y="2895014"/>
            <a:ext cx="3372442" cy="32936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Picture 12" descr="A green circuit board with wires and wires&#10;&#10;AI-generated content may be incorrect.">
            <a:extLst>
              <a:ext uri="{FF2B5EF4-FFF2-40B4-BE49-F238E27FC236}">
                <a16:creationId xmlns:a16="http://schemas.microsoft.com/office/drawing/2014/main" id="{4EDAC502-D7AC-4B5E-26E5-1D100A1F76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4147" y="6612189"/>
            <a:ext cx="3445092" cy="2267284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92CEDAD-5B7F-0A9B-19D6-E3CD00B2E95F}"/>
              </a:ext>
            </a:extLst>
          </p:cNvPr>
          <p:cNvSpPr txBox="1"/>
          <p:nvPr/>
        </p:nvSpPr>
        <p:spPr>
          <a:xfrm>
            <a:off x="9294987" y="9288014"/>
            <a:ext cx="5940167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&amp; Tools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Hardware.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Multimeter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(continuity pin mapping), Easy JTAG Plus (primary),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 Pirate v5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(SPI fallback), soldering tools &amp; jumpers.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Software.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Easy JTAG Tool (read/handshake), Linux terminal (dd, cat, sha256sum),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flashrom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(Bus Pirate), basic inspection (strings,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hexdump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Output.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Raw binary image (</a:t>
            </a:r>
            <a:r>
              <a:rPr lang="en-I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firmware.bin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a byte-for-byte flash dump (not an .exe/.elf).</a:t>
            </a:r>
          </a:p>
        </p:txBody>
      </p:sp>
      <p:pic>
        <p:nvPicPr>
          <p:cNvPr id="17" name="Picture 16" descr="A bunch of wires with wires coming out of them&#10;&#10;AI-generated content may be incorrect.">
            <a:extLst>
              <a:ext uri="{FF2B5EF4-FFF2-40B4-BE49-F238E27FC236}">
                <a16:creationId xmlns:a16="http://schemas.microsoft.com/office/drawing/2014/main" id="{8C923EA2-3BE1-DE8A-306D-98553AA879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33" y="16070611"/>
            <a:ext cx="3853068" cy="308867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9" name="Picture 18" descr="A small electronic device with a small chip&#10;&#10;AI-generated content may be incorrect.">
            <a:extLst>
              <a:ext uri="{FF2B5EF4-FFF2-40B4-BE49-F238E27FC236}">
                <a16:creationId xmlns:a16="http://schemas.microsoft.com/office/drawing/2014/main" id="{9DF99E93-E22A-4AA0-99D5-96C788281F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33" y="19473100"/>
            <a:ext cx="3323817" cy="308867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EE19E33-652F-1BC4-EAA6-FD487CEF7DA1}"/>
              </a:ext>
            </a:extLst>
          </p:cNvPr>
          <p:cNvSpPr txBox="1"/>
          <p:nvPr/>
        </p:nvSpPr>
        <p:spPr>
          <a:xfrm>
            <a:off x="4652098" y="15538906"/>
            <a:ext cx="6320702" cy="12557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Pinout verification.: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vContinuity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test → locate GND; trace &amp; test TCK, TMS, TDI, TDO, SRST (TRST absent). Use SRST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software.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JTAG </a:t>
            </a:r>
            <a:r>
              <a:rPr lang="en-I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configuration.:Set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JTAG speed &lt; 1000 kHz for stability; select SRST (ignore TRST). Confirm IDCODE/handshake in log.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Firmware dumping (JTAG route).:Read full flash: Start 0x00000000, Length 0x00200000 (2 MB). Verify with sha256sum.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SPI fallback (Bus Pirate).:Wiring (typ.): IO4→MOSI, IO5→MISO, IO3→CLK, IO2→CS, GND, (optional 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VOUT</a:t>
            </a:r>
            <a:r>
              <a:rPr lang="en-I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=3.3V when the board is unpowered).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" name="Picture 24" descr="A red circuit board with many small holes&#10;&#10;AI-generated content may be incorrect.">
            <a:extLst>
              <a:ext uri="{FF2B5EF4-FFF2-40B4-BE49-F238E27FC236}">
                <a16:creationId xmlns:a16="http://schemas.microsoft.com/office/drawing/2014/main" id="{21F267AE-391A-C4D9-808F-7CB45DE4A3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0804" y="2733265"/>
            <a:ext cx="3372443" cy="246826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9" name="Picture 28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742AE6BF-7E2E-1CB5-FC36-CAD5B33F27A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0804" y="14576765"/>
            <a:ext cx="3531571" cy="32936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80E43B71-201D-1D72-C520-970B13C55011}"/>
              </a:ext>
            </a:extLst>
          </p:cNvPr>
          <p:cNvSpPr txBox="1"/>
          <p:nvPr/>
        </p:nvSpPr>
        <p:spPr>
          <a:xfrm>
            <a:off x="10972800" y="16465150"/>
            <a:ext cx="4262354" cy="7540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Conclusions.</a:t>
            </a:r>
          </a:p>
          <a:p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repeatable hardware workflow for firmware extraction was demonstrated.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TRST is not mandatory; SRST with low JTAG speed ensured reliability.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process yields a verified .bin image suitable for security analysis.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09169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1098</TotalTime>
  <Words>553</Words>
  <Application>Microsoft Office PowerPoint</Application>
  <PresentationFormat>Custom</PresentationFormat>
  <Paragraphs>54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Times New Roman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Prudhviraj Dasari</dc:creator>
  <cp:lastModifiedBy>Prudhviraj Dasari</cp:lastModifiedBy>
  <cp:revision>2</cp:revision>
  <dcterms:created xsi:type="dcterms:W3CDTF">2025-10-02T03:38:22Z</dcterms:created>
  <dcterms:modified xsi:type="dcterms:W3CDTF">2025-10-02T22:32:20Z</dcterms:modified>
</cp:coreProperties>
</file>

<file path=docProps/thumbnail.jpeg>
</file>